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9" r:id="rId2"/>
    <p:sldId id="276" r:id="rId3"/>
    <p:sldId id="260" r:id="rId4"/>
    <p:sldId id="277" r:id="rId5"/>
    <p:sldId id="278" r:id="rId6"/>
    <p:sldId id="279" r:id="rId7"/>
    <p:sldId id="274" r:id="rId8"/>
    <p:sldId id="27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8/9/2020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8/9/2020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8/9/2020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8/9/2020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8/9/2020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8/9/2020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कक्षा -</a:t>
            </a:r>
            <a:r>
              <a:rPr lang="en-US" sz="3600" b="1" dirty="0" smtClean="0">
                <a:solidFill>
                  <a:schemeClr val="bg1"/>
                </a:solidFill>
                <a:latin typeface="Arial" pitchFamily="34" charset="0"/>
                <a:cs typeface="Arial" pitchFamily="34" charset="0"/>
              </a:rPr>
              <a:t>VI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(वसंत-पाठ</a:t>
            </a:r>
            <a:r>
              <a:rPr lang="en-US" sz="3600" b="1" dirty="0" smtClean="0">
                <a:solidFill>
                  <a:schemeClr val="bg1"/>
                </a:solidFill>
                <a:latin typeface="Arial" pitchFamily="34" charset="0"/>
                <a:cs typeface="Arial" pitchFamily="34" charset="0"/>
              </a:rPr>
              <a:t>-4-</a:t>
            </a:r>
            <a:r>
              <a:rPr lang="hi-IN" sz="3600" b="1" dirty="0" smtClean="0">
                <a:solidFill>
                  <a:schemeClr val="bg1"/>
                </a:solidFill>
                <a:latin typeface="Arial" pitchFamily="34" charset="0"/>
                <a:cs typeface="Arial" pitchFamily="34" charset="0"/>
              </a:rPr>
              <a:t>चाँद से थोड़ी-सी गप्पें)</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p14="http://schemas.microsoft.com/office/powerpoint/2010/main" xmlns=""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077199" cy="461665"/>
          </a:xfrm>
          <a:prstGeom prst="rect">
            <a:avLst/>
          </a:prstGeom>
        </p:spPr>
        <p:txBody>
          <a:bodyPr wrap="square">
            <a:spAutoFit/>
          </a:bodyPr>
          <a:lstStyle/>
          <a:p>
            <a:pPr algn="ctr"/>
            <a:r>
              <a:rPr lang="hi-IN" sz="2400" dirty="0" smtClean="0">
                <a:solidFill>
                  <a:srgbClr val="FF0000"/>
                </a:solidFill>
              </a:rPr>
              <a:t>पाठ-4-चाँद से थोड़ी-सी गप्पें(शमशेर बहादुर सिंह) </a:t>
            </a:r>
            <a:endParaRPr lang="en-US" sz="2400" dirty="0"/>
          </a:p>
        </p:txBody>
      </p:sp>
      <p:pic>
        <p:nvPicPr>
          <p:cNvPr id="4" name="Picture 2" descr="C:\Users\cyntbe\Desktop\KRISHNA SOBTI.jpg"/>
          <p:cNvPicPr>
            <a:picLocks noChangeAspect="1" noChangeArrowheads="1"/>
          </p:cNvPicPr>
          <p:nvPr/>
        </p:nvPicPr>
        <p:blipFill>
          <a:blip r:embed="rId2"/>
          <a:stretch>
            <a:fillRect/>
          </a:stretch>
        </p:blipFill>
        <p:spPr bwMode="auto">
          <a:xfrm>
            <a:off x="0" y="762000"/>
            <a:ext cx="8153400" cy="6096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7239000" cy="609600"/>
          </a:xfrm>
        </p:spPr>
        <p:txBody>
          <a:bodyPr>
            <a:normAutofit/>
          </a:bodyPr>
          <a:lstStyle/>
          <a:p>
            <a:pPr algn="ctr"/>
            <a:r>
              <a:rPr lang="hi-IN" sz="2800" dirty="0" smtClean="0">
                <a:solidFill>
                  <a:srgbClr val="FF0000"/>
                </a:solidFill>
              </a:rPr>
              <a:t>पाठ-4-चाँद से थोड़ी-सी गप्पें(शमशेर बहादुर सिंह) </a:t>
            </a:r>
            <a:endParaRPr lang="en-US" sz="2800" dirty="0"/>
          </a:p>
        </p:txBody>
      </p:sp>
      <p:sp>
        <p:nvSpPr>
          <p:cNvPr id="5" name="Content Placeholder 4"/>
          <p:cNvSpPr>
            <a:spLocks noGrp="1"/>
          </p:cNvSpPr>
          <p:nvPr>
            <p:ph idx="1"/>
          </p:nvPr>
        </p:nvSpPr>
        <p:spPr>
          <a:xfrm>
            <a:off x="381000" y="1066800"/>
            <a:ext cx="7772400" cy="5334000"/>
          </a:xfrm>
        </p:spPr>
        <p:txBody>
          <a:bodyPr>
            <a:normAutofit fontScale="70000" lnSpcReduction="20000"/>
          </a:bodyPr>
          <a:lstStyle/>
          <a:p>
            <a:pPr algn="ctr">
              <a:buNone/>
            </a:pPr>
            <a:r>
              <a:rPr lang="hi-IN" sz="3400" u="sng" dirty="0" smtClean="0">
                <a:solidFill>
                  <a:srgbClr val="FF0000"/>
                </a:solidFill>
              </a:rPr>
              <a:t>कवि</a:t>
            </a:r>
            <a:r>
              <a:rPr lang="hi-IN" sz="3400" u="sng" dirty="0" smtClean="0">
                <a:solidFill>
                  <a:srgbClr val="FF0000"/>
                </a:solidFill>
              </a:rPr>
              <a:t>-परिचय</a:t>
            </a:r>
            <a:endParaRPr lang="en-US" sz="2300" dirty="0" smtClean="0"/>
          </a:p>
          <a:p>
            <a:pPr algn="just"/>
            <a:r>
              <a:rPr lang="hi-IN" sz="2800" dirty="0" smtClean="0"/>
              <a:t>शमशेर का जन्म १3 जनवरी 1911 को देहरादून में हुआ। उनके पिता का नाम तारीफ सिंह और माँ का परम देवी था। उनके भाई तेज बहादुर उनसे दो साल छोटे थे। उनकी मां दोनों भाइयों को 'राम-लक्ष्मण की जोड़ी' कहती थीं। शमशेर 8-9 साल के थे जब उनकी माँ की मृत्यु हो गई। लेकिन दोनों भाइयों की यह जोड़ी शमशेर की मृत्यु तक बनी रही। उनकी प्रारंभिक शिक्षा उनके ननिहाल देहरादून में हुई। बाद की शिक्षा गोंडा और इलाहाबाद विश्वविद्यालय में हुई। १९३५-३६ में उन्होंने उकील बंधुओं से कला प्रशिक्षण लिया।</a:t>
            </a:r>
          </a:p>
          <a:p>
            <a:pPr algn="just"/>
            <a:r>
              <a:rPr lang="hi-IN" sz="2800" dirty="0" smtClean="0"/>
              <a:t>सन् 1929 में 18 वर्ष की अवस्था में उनका विवाह धर्मवती के साथ हुआ। छः वर्ष के साथ के बाद 1935 में टीबी से धर्मवती की मृत्यु हो गई। चौबीस वर्ष के शमशेर को मिला जीवन का यह अभाव कविता में विभाव बनकर हमेशा मौजूद रहा। काल ने जिसे छीन लिया, उसे अपनी कविता में सजीव रखकर वे काल से होड़ लेते रहे।</a:t>
            </a:r>
          </a:p>
          <a:p>
            <a:pPr algn="just"/>
            <a:r>
              <a:rPr lang="hi-IN" sz="2800" dirty="0" smtClean="0"/>
              <a:t>युवाकाल में शमशेर वामपंथी विचारधारा और प्रगतिशील साहित्य से प्रभावित हुए। उनका जीवन निम्नमध्यवर्गीय व्यक्ति का था।</a:t>
            </a:r>
          </a:p>
          <a:p>
            <a:pPr algn="just"/>
            <a:r>
              <a:rPr lang="hi-IN" sz="2800" dirty="0" smtClean="0"/>
              <a:t>उनकी मृत्यु 12 मई 1993 को अहमदाबाद में हुई। अहमदाबाद उनपर </a:t>
            </a:r>
            <a:r>
              <a:rPr lang="hi-IN" sz="2800" dirty="0" smtClean="0"/>
              <a:t>शोधकर्ती</a:t>
            </a:r>
          </a:p>
          <a:p>
            <a:endParaRPr lang="hi-IN" sz="2000" dirty="0" smtClean="0"/>
          </a:p>
          <a:p>
            <a:endParaRPr lang="hi-IN"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a:bodyPr>
          <a:lstStyle/>
          <a:p>
            <a:pPr algn="ctr"/>
            <a:r>
              <a:rPr lang="hi-IN" sz="2800" dirty="0" smtClean="0">
                <a:solidFill>
                  <a:srgbClr val="FF0000"/>
                </a:solidFill>
              </a:rPr>
              <a:t>पाठ-4-चाँद से थोड़ी-सी गप्पें(शमशेर बहादुर सिंह) </a:t>
            </a:r>
            <a:endParaRPr lang="en-US" sz="2800" dirty="0"/>
          </a:p>
        </p:txBody>
      </p:sp>
      <p:sp>
        <p:nvSpPr>
          <p:cNvPr id="3" name="Content Placeholder 2"/>
          <p:cNvSpPr>
            <a:spLocks noGrp="1"/>
          </p:cNvSpPr>
          <p:nvPr>
            <p:ph idx="1"/>
          </p:nvPr>
        </p:nvSpPr>
        <p:spPr>
          <a:xfrm>
            <a:off x="457200" y="914400"/>
            <a:ext cx="7239000" cy="5541336"/>
          </a:xfrm>
        </p:spPr>
        <p:txBody>
          <a:bodyPr>
            <a:normAutofit fontScale="62500" lnSpcReduction="20000"/>
          </a:bodyPr>
          <a:lstStyle/>
          <a:p>
            <a:pPr fontAlgn="ctr">
              <a:buNone/>
            </a:pPr>
            <a:endParaRPr lang="en-US" dirty="0" smtClean="0"/>
          </a:p>
          <a:p>
            <a:pPr algn="just" fontAlgn="base"/>
            <a:r>
              <a:rPr lang="hi-IN" sz="3600" b="1" dirty="0" smtClean="0"/>
              <a:t>चाँद </a:t>
            </a:r>
            <a:r>
              <a:rPr lang="hi-IN" sz="3600" b="1" dirty="0" smtClean="0"/>
              <a:t>से थोड़ी सी गप्पें कविता का सार:</a:t>
            </a:r>
            <a:r>
              <a:rPr lang="hi-IN" sz="3600" dirty="0" smtClean="0"/>
              <a:t> प्रस्तुत कविता हिन्दी साहित्य के प्रसिद्ध लेखक और कवि श्री शमशेर बहादुर सिंह द्वारा लिखी गई है। इस कविता में एक दस-ग्यारह साल की लड़की को चाँद से  गप्पें लड़ाते हुए अर्थात् बातें करते हुए दिखाया गया है। वह चाँद से कह रही है कि यूं तो आप गोल हैं, पर थोड़े तिरछे-से नज़र आते हैं। आपने इस तारों-जड़ित आकाश का वस्त्र पहना हुआ है तथा उसके बीच में से आपका केवल ये गोरा-चिट्टा और गोल-मटोल चेहरा ही दिखाई देता है।</a:t>
            </a:r>
          </a:p>
          <a:p>
            <a:pPr algn="just" fontAlgn="base"/>
            <a:r>
              <a:rPr lang="hi-IN" sz="3600" dirty="0" smtClean="0"/>
              <a:t>वो चाँद से कहती है कि हम जानते हैं कि आपको कोई बीमारी है, तभी तो आप घटते हैं तो घटते ही चले जाते हैं और बढ़ते हैं तो बढ़ते ही रहते हैं। आप ऐसा तब तक करते हैं, जब तक आप पूरे गोल नहीं हो जाते। वो आगे कहती है, पता नहीं क्यों आपकी ये बीमारी ठीक ही नहीं होती। इस तरह कवि ने चाँद के प्रति एक छोटी-सी बच्ची की भावनाओं का बड़ा ही रोचक और मनभावन चित्रण किया है।</a:t>
            </a:r>
          </a:p>
          <a:p>
            <a:pPr algn="just"/>
            <a:endParaRPr lang="en-US" sz="3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a:bodyPr>
          <a:lstStyle/>
          <a:p>
            <a:pPr algn="ctr"/>
            <a:r>
              <a:rPr lang="hi-IN" sz="2800" dirty="0" smtClean="0">
                <a:solidFill>
                  <a:srgbClr val="FF0000"/>
                </a:solidFill>
              </a:rPr>
              <a:t>पाठ-4-चाँद से थोड़ी-सी गप्पें(शमशेर बहादुर सिंह) </a:t>
            </a:r>
            <a:endParaRPr lang="en-US" sz="2800" dirty="0"/>
          </a:p>
        </p:txBody>
      </p:sp>
      <p:sp>
        <p:nvSpPr>
          <p:cNvPr id="3" name="Content Placeholder 2"/>
          <p:cNvSpPr>
            <a:spLocks noGrp="1"/>
          </p:cNvSpPr>
          <p:nvPr>
            <p:ph idx="1"/>
          </p:nvPr>
        </p:nvSpPr>
        <p:spPr>
          <a:xfrm>
            <a:off x="457200" y="838200"/>
            <a:ext cx="7239000" cy="5617536"/>
          </a:xfrm>
        </p:spPr>
        <p:txBody>
          <a:bodyPr>
            <a:normAutofit fontScale="70000" lnSpcReduction="20000"/>
          </a:bodyPr>
          <a:lstStyle/>
          <a:p>
            <a:pPr algn="just"/>
            <a:endParaRPr lang="hi-IN" dirty="0" smtClean="0"/>
          </a:p>
          <a:p>
            <a:pPr fontAlgn="base"/>
            <a:r>
              <a:rPr lang="hi-IN" sz="2400" dirty="0" smtClean="0"/>
              <a:t>गोल हैं खूब मगर</a:t>
            </a:r>
            <a:br>
              <a:rPr lang="hi-IN" sz="2400" dirty="0" smtClean="0"/>
            </a:br>
            <a:r>
              <a:rPr lang="hi-IN" sz="2400" dirty="0" smtClean="0"/>
              <a:t>आप तिरछे नज़र आते हैं ज़रा।</a:t>
            </a:r>
            <a:br>
              <a:rPr lang="hi-IN" sz="2400" dirty="0" smtClean="0"/>
            </a:br>
            <a:r>
              <a:rPr lang="hi-IN" sz="2400" dirty="0" smtClean="0"/>
              <a:t>आप पहने हुए हैं कुल आकाश</a:t>
            </a:r>
            <a:br>
              <a:rPr lang="hi-IN" sz="2400" dirty="0" smtClean="0"/>
            </a:br>
            <a:r>
              <a:rPr lang="hi-IN" sz="2400" dirty="0" smtClean="0"/>
              <a:t>तारों-जड़ा;</a:t>
            </a:r>
            <a:br>
              <a:rPr lang="hi-IN" sz="2400" dirty="0" smtClean="0"/>
            </a:br>
            <a:r>
              <a:rPr lang="hi-IN" sz="2400" dirty="0" smtClean="0"/>
              <a:t>सिर्फ मुँह खोले हुए हैं अपना</a:t>
            </a:r>
            <a:br>
              <a:rPr lang="hi-IN" sz="2400" dirty="0" smtClean="0"/>
            </a:br>
            <a:r>
              <a:rPr lang="hi-IN" sz="2400" dirty="0" smtClean="0"/>
              <a:t>गोरा-चिट्टा</a:t>
            </a:r>
            <a:br>
              <a:rPr lang="hi-IN" sz="2400" dirty="0" smtClean="0"/>
            </a:br>
            <a:r>
              <a:rPr lang="hi-IN" sz="2400" dirty="0" smtClean="0"/>
              <a:t>गोल-मटोल,</a:t>
            </a:r>
            <a:br>
              <a:rPr lang="hi-IN" sz="2400" dirty="0" smtClean="0"/>
            </a:br>
            <a:r>
              <a:rPr lang="hi-IN" sz="2400" dirty="0" smtClean="0"/>
              <a:t>अपनी पोशाक को फैलाए हुए चारों सिम्त।</a:t>
            </a:r>
          </a:p>
          <a:p>
            <a:pPr fontAlgn="base"/>
            <a:r>
              <a:rPr lang="hi-IN" sz="2400" dirty="0" smtClean="0"/>
              <a:t>आप कुछ तिरछे नज़र आते हैं जाने कैसे</a:t>
            </a:r>
            <a:br>
              <a:rPr lang="hi-IN" sz="2400" dirty="0" smtClean="0"/>
            </a:br>
            <a:r>
              <a:rPr lang="hi-IN" sz="2400" dirty="0" smtClean="0"/>
              <a:t>– खूब हैं गोकि!</a:t>
            </a:r>
            <a:br>
              <a:rPr lang="hi-IN" sz="2400" dirty="0" smtClean="0"/>
            </a:br>
            <a:r>
              <a:rPr lang="hi-IN" sz="2400" dirty="0" smtClean="0"/>
              <a:t>वाह जी, वाह!</a:t>
            </a:r>
            <a:br>
              <a:rPr lang="hi-IN" sz="2400" dirty="0" smtClean="0"/>
            </a:br>
            <a:r>
              <a:rPr lang="hi-IN" sz="2400" dirty="0" smtClean="0"/>
              <a:t>हमको बुद्द्धू ही निरा समझा है!</a:t>
            </a:r>
            <a:br>
              <a:rPr lang="hi-IN" sz="2400" dirty="0" smtClean="0"/>
            </a:br>
            <a:r>
              <a:rPr lang="hi-IN" sz="2400" dirty="0" smtClean="0"/>
              <a:t>हम समझते ही नहीं जैसे कि</a:t>
            </a:r>
            <a:br>
              <a:rPr lang="hi-IN" sz="2400" dirty="0" smtClean="0"/>
            </a:br>
            <a:r>
              <a:rPr lang="hi-IN" sz="2400" dirty="0" smtClean="0"/>
              <a:t>आपको बीमारी है:</a:t>
            </a:r>
          </a:p>
          <a:p>
            <a:pPr fontAlgn="base"/>
            <a:r>
              <a:rPr lang="hi-IN" sz="2400" dirty="0" smtClean="0"/>
              <a:t>आप घटते हैं तो घटते ही चले जाते हैं,</a:t>
            </a:r>
            <a:br>
              <a:rPr lang="hi-IN" sz="2400" dirty="0" smtClean="0"/>
            </a:br>
            <a:r>
              <a:rPr lang="hi-IN" sz="2400" dirty="0" smtClean="0"/>
              <a:t>और बढ़ते हैं तो बस यानी कि</a:t>
            </a:r>
            <a:br>
              <a:rPr lang="hi-IN" sz="2400" dirty="0" smtClean="0"/>
            </a:br>
            <a:r>
              <a:rPr lang="hi-IN" sz="2400" dirty="0" smtClean="0"/>
              <a:t>बढ़ते ही चले जाते हैं</a:t>
            </a:r>
            <a:br>
              <a:rPr lang="hi-IN" sz="2400" dirty="0" smtClean="0"/>
            </a:br>
            <a:r>
              <a:rPr lang="hi-IN" sz="2400" dirty="0" smtClean="0"/>
              <a:t>दम नहीं लेते हैं जब तक बिल्कुल ही</a:t>
            </a:r>
            <a:br>
              <a:rPr lang="hi-IN" sz="2400" dirty="0" smtClean="0"/>
            </a:br>
            <a:r>
              <a:rPr lang="hi-IN" sz="2400" dirty="0" smtClean="0"/>
              <a:t>गोल ना हो जाएंँ,</a:t>
            </a:r>
            <a:br>
              <a:rPr lang="hi-IN" sz="2400" dirty="0" smtClean="0"/>
            </a:br>
            <a:r>
              <a:rPr lang="hi-IN" sz="2400" dirty="0" smtClean="0"/>
              <a:t>बिल्कुल गोल।</a:t>
            </a:r>
          </a:p>
          <a:p>
            <a:pPr fontAlgn="base"/>
            <a:r>
              <a:rPr lang="hi-IN" sz="2400" dirty="0" smtClean="0"/>
              <a:t>यह मरज़ आपका अच्छा ही नहीं होने में….</a:t>
            </a:r>
            <a:br>
              <a:rPr lang="hi-IN" sz="2400" dirty="0" smtClean="0"/>
            </a:br>
            <a:r>
              <a:rPr lang="hi-IN" sz="2400" dirty="0" smtClean="0"/>
              <a:t>आता है।</a:t>
            </a:r>
            <a:endParaRPr lang="hi-IN"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2800" dirty="0" smtClean="0">
                <a:solidFill>
                  <a:srgbClr val="FF0000"/>
                </a:solidFill>
              </a:rPr>
              <a:t>पाठ-4-चाँद से थोड़ी-सी गप्पें(शमशेर बहादुर सिंह) </a:t>
            </a:r>
            <a:endParaRPr lang="en-US" sz="2800" dirty="0"/>
          </a:p>
        </p:txBody>
      </p:sp>
      <p:sp>
        <p:nvSpPr>
          <p:cNvPr id="3" name="Content Placeholder 2"/>
          <p:cNvSpPr>
            <a:spLocks noGrp="1"/>
          </p:cNvSpPr>
          <p:nvPr>
            <p:ph idx="1"/>
          </p:nvPr>
        </p:nvSpPr>
        <p:spPr>
          <a:xfrm>
            <a:off x="457200" y="914400"/>
            <a:ext cx="7239000" cy="5541336"/>
          </a:xfrm>
        </p:spPr>
        <p:txBody>
          <a:bodyPr>
            <a:noAutofit/>
          </a:bodyPr>
          <a:lstStyle/>
          <a:p>
            <a:r>
              <a:rPr lang="hi-IN" sz="1400" dirty="0" smtClean="0"/>
              <a:t>श्न 1.</a:t>
            </a:r>
            <a:br>
              <a:rPr lang="hi-IN" sz="1400" dirty="0" smtClean="0"/>
            </a:br>
            <a:r>
              <a:rPr lang="hi-IN" sz="1400" dirty="0" smtClean="0"/>
              <a:t>‘आप पहने हुए हैं कुल आकाश’ के माध्यम से लड़की कहना चाहती है कि-</a:t>
            </a:r>
            <a:br>
              <a:rPr lang="hi-IN" sz="1400" dirty="0" smtClean="0"/>
            </a:br>
            <a:r>
              <a:rPr lang="hi-IN" sz="1400" dirty="0" smtClean="0"/>
              <a:t>(क) चाँद तारों से जड़ी हुई चादर ओढ़कर बैठा है।</a:t>
            </a:r>
            <a:br>
              <a:rPr lang="hi-IN" sz="1400" dirty="0" smtClean="0"/>
            </a:br>
            <a:r>
              <a:rPr lang="hi-IN" sz="1400" dirty="0" smtClean="0"/>
              <a:t>(ख) चाँद की पोशाक चारों दिशाओं में फैली हुई है।</a:t>
            </a:r>
            <a:br>
              <a:rPr lang="hi-IN" sz="1400" dirty="0" smtClean="0"/>
            </a:br>
            <a:r>
              <a:rPr lang="hi-IN" sz="1400" dirty="0" smtClean="0"/>
              <a:t>आप किसे सही मानते हो ?</a:t>
            </a:r>
            <a:br>
              <a:rPr lang="hi-IN" sz="1400" dirty="0" smtClean="0"/>
            </a:br>
            <a:r>
              <a:rPr lang="hi-IN" sz="1400" dirty="0" smtClean="0"/>
              <a:t>उत्तर-</a:t>
            </a:r>
            <a:br>
              <a:rPr lang="hi-IN" sz="1400" dirty="0" smtClean="0"/>
            </a:br>
            <a:r>
              <a:rPr lang="hi-IN" sz="1400" dirty="0" smtClean="0"/>
              <a:t>लड़की यह बताना चाहती है कि संपूर्ण आकाश तुम्हारे चारों ओर है ऐसा लगता है जैसे यह संपूर्ण आकाश ही तुम्हारा वस्त्र है, जिस पर सितारे जड़े हैं।</a:t>
            </a:r>
          </a:p>
          <a:p>
            <a:r>
              <a:rPr lang="hi-IN" sz="1400" dirty="0" smtClean="0"/>
              <a:t>प्रश्न 2.</a:t>
            </a:r>
            <a:br>
              <a:rPr lang="hi-IN" sz="1400" dirty="0" smtClean="0"/>
            </a:br>
            <a:r>
              <a:rPr lang="hi-IN" sz="1400" dirty="0" smtClean="0"/>
              <a:t>कवि ने चाँद से गप्पें किस दिन लगाई होंगी? इस कविता में आई बातों की मदद से अनुमान लगाओ और उसका कारण भी बताओ।</a:t>
            </a:r>
            <a:br>
              <a:rPr lang="hi-IN" sz="1400" dirty="0" smtClean="0"/>
            </a:br>
            <a:r>
              <a:rPr lang="hi-IN" sz="1400" dirty="0" smtClean="0"/>
              <a:t>दिन – कारण</a:t>
            </a:r>
            <a:br>
              <a:rPr lang="hi-IN" sz="1400" dirty="0" smtClean="0"/>
            </a:br>
            <a:r>
              <a:rPr lang="hi-IN" sz="1400" dirty="0" smtClean="0"/>
              <a:t>पूर्णिमा – ………</a:t>
            </a:r>
            <a:br>
              <a:rPr lang="hi-IN" sz="1400" dirty="0" smtClean="0"/>
            </a:br>
            <a:r>
              <a:rPr lang="hi-IN" sz="1400" dirty="0" smtClean="0"/>
              <a:t>अष्टमी से पूर्णिमा के बीच – ………..</a:t>
            </a:r>
            <a:br>
              <a:rPr lang="hi-IN" sz="1400" dirty="0" smtClean="0"/>
            </a:br>
            <a:r>
              <a:rPr lang="hi-IN" sz="1400" dirty="0" smtClean="0"/>
              <a:t>प्रथमा से अष्टमी के बीच – ……….</a:t>
            </a:r>
            <a:br>
              <a:rPr lang="hi-IN" sz="1400" dirty="0" smtClean="0"/>
            </a:br>
            <a:r>
              <a:rPr lang="hi-IN" sz="1400" dirty="0" smtClean="0"/>
              <a:t>उत्तर-</a:t>
            </a:r>
            <a:br>
              <a:rPr lang="hi-IN" sz="1400" dirty="0" smtClean="0"/>
            </a:br>
            <a:r>
              <a:rPr lang="hi-IN" sz="1400" b="1" dirty="0" smtClean="0"/>
              <a:t>दिन                                                                               कारण</a:t>
            </a:r>
            <a:r>
              <a:rPr lang="hi-IN" sz="1400" dirty="0" smtClean="0"/>
              <a:t/>
            </a:r>
            <a:br>
              <a:rPr lang="hi-IN" sz="1400" dirty="0" smtClean="0"/>
            </a:br>
            <a:r>
              <a:rPr lang="hi-IN" sz="1400" dirty="0" smtClean="0"/>
              <a:t>पूर्णिमा                                                             चाँद पूरी तरह गोल नजर आता है।</a:t>
            </a:r>
            <a:br>
              <a:rPr lang="hi-IN" sz="1400" dirty="0" smtClean="0"/>
            </a:br>
            <a:r>
              <a:rPr lang="hi-IN" sz="1400" dirty="0" smtClean="0"/>
              <a:t>अष्टमी से पूर्णिमा के बीच                                          चाँद तिरछा नजर आता है।</a:t>
            </a:r>
            <a:br>
              <a:rPr lang="hi-IN" sz="1400" dirty="0" smtClean="0"/>
            </a:br>
            <a:r>
              <a:rPr lang="hi-IN" sz="1400" dirty="0" smtClean="0"/>
              <a:t>प्रथमा से अष्टमी के बीच                                          चाँद बहुत पतला नजर आता है।</a:t>
            </a:r>
            <a:br>
              <a:rPr lang="hi-IN" sz="1400" dirty="0" smtClean="0"/>
            </a:br>
            <a:r>
              <a:rPr lang="hi-IN" sz="1400" dirty="0" smtClean="0"/>
              <a:t>मेरे विचार से कवि ने चाँद से अष्टमी से पूर्णिमा के बीच गप्पें लगाई होगी</a:t>
            </a:r>
            <a:r>
              <a:rPr lang="hi-IN" sz="1400" dirty="0" smtClean="0"/>
              <a:t>।</a:t>
            </a:r>
            <a:endParaRPr lang="hi-IN" sz="1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2800" dirty="0" smtClean="0">
                <a:solidFill>
                  <a:srgbClr val="FF0000"/>
                </a:solidFill>
              </a:rPr>
              <a:t>पाठ-4-चाँद से थोड़ी-सी गप्पें(शमशेर बहादुर सिंह) </a:t>
            </a:r>
            <a:endParaRPr lang="en-US" sz="2800" dirty="0"/>
          </a:p>
        </p:txBody>
      </p:sp>
      <p:sp>
        <p:nvSpPr>
          <p:cNvPr id="3" name="Content Placeholder 2"/>
          <p:cNvSpPr>
            <a:spLocks noGrp="1"/>
          </p:cNvSpPr>
          <p:nvPr>
            <p:ph idx="1"/>
          </p:nvPr>
        </p:nvSpPr>
        <p:spPr>
          <a:xfrm>
            <a:off x="304800" y="990600"/>
            <a:ext cx="7772400" cy="5465136"/>
          </a:xfrm>
        </p:spPr>
        <p:txBody>
          <a:bodyPr>
            <a:normAutofit fontScale="55000" lnSpcReduction="20000"/>
          </a:bodyPr>
          <a:lstStyle/>
          <a:p>
            <a:pPr algn="ctr">
              <a:buNone/>
            </a:pPr>
            <a:endParaRPr lang="hi-IN" sz="2900" u="sng" dirty="0" smtClean="0">
              <a:solidFill>
                <a:srgbClr val="FF0000"/>
              </a:solidFill>
            </a:endParaRPr>
          </a:p>
          <a:p>
            <a:r>
              <a:rPr lang="hi-IN" dirty="0" smtClean="0"/>
              <a:t> </a:t>
            </a:r>
            <a:r>
              <a:rPr lang="en-US" sz="2900" dirty="0" smtClean="0">
                <a:solidFill>
                  <a:srgbClr val="222222"/>
                </a:solidFill>
                <a:latin typeface="Roboto"/>
                <a:cs typeface="Mangal" pitchFamily="18" charset="0"/>
              </a:rPr>
              <a:t/>
            </a:r>
            <a:br>
              <a:rPr lang="en-US" sz="2900" dirty="0" smtClean="0">
                <a:solidFill>
                  <a:srgbClr val="222222"/>
                </a:solidFill>
                <a:latin typeface="Roboto"/>
                <a:cs typeface="Mangal" pitchFamily="18" charset="0"/>
              </a:rPr>
            </a:br>
            <a:r>
              <a:rPr lang="hi-IN" sz="3200" dirty="0" smtClean="0"/>
              <a:t>प्रश्न </a:t>
            </a:r>
            <a:br>
              <a:rPr lang="hi-IN" sz="3200" dirty="0" smtClean="0"/>
            </a:br>
            <a:r>
              <a:rPr lang="hi-IN" sz="3200" dirty="0" smtClean="0"/>
              <a:t>नई कविता में तुक या छंद के बदले बिंब का प्रयोग अधिक होता है। बिंब वह तसवीर होती है जो शब्दों को पढ़ते समय हमारे मन में उभरती है। कई बार कुछ कवि शब्दों की ध्वनि की मदद से ऐसी तसवीर बनाते हैं और कुछ कवि अक्षरों या शब्दों को इस तरह छापने पर बल देते हैं कि उनसे कई चित्र हमारे मन में बनें। इस कविता के अंतिम हिस्से में चाँद को एकदम गोल बताने के लिए कवि ने बि ल कु ल शब्द के अक्षरों को अलग-अलग करके लिखा है। तुम इस कविता के और किन शब्दों को चित्र की आकृति देना चाहोगे? ऐसे शब्दों को अपने ढंग से लिखकर दिखाओ।</a:t>
            </a:r>
            <a:br>
              <a:rPr lang="hi-IN" sz="3200" dirty="0" smtClean="0"/>
            </a:br>
            <a:r>
              <a:rPr lang="hi-IN" sz="3200" dirty="0" smtClean="0"/>
              <a:t>उत्तर-</a:t>
            </a:r>
            <a:br>
              <a:rPr lang="hi-IN" sz="3200" dirty="0" smtClean="0"/>
            </a:br>
            <a:r>
              <a:rPr lang="hi-IN" sz="3200" dirty="0" smtClean="0"/>
              <a:t>चाँद, गोल-मटोल, तिरछे</a:t>
            </a:r>
            <a:r>
              <a:rPr lang="hi-IN" sz="3200" dirty="0" smtClean="0"/>
              <a:t>।</a:t>
            </a:r>
          </a:p>
          <a:p>
            <a:pPr algn="just"/>
            <a:r>
              <a:rPr lang="hi-IN" sz="2900" b="1" dirty="0" smtClean="0"/>
              <a:t>अनुमान और कल्पना</a:t>
            </a:r>
            <a:endParaRPr lang="hi-IN" sz="2900" dirty="0" smtClean="0"/>
          </a:p>
          <a:p>
            <a:r>
              <a:rPr lang="hi-IN" sz="2900" dirty="0" smtClean="0"/>
              <a:t>प्रश्न</a:t>
            </a:r>
            <a:r>
              <a:rPr lang="hi-IN" sz="2900" dirty="0" smtClean="0"/>
              <a:t/>
            </a:r>
            <a:br>
              <a:rPr lang="hi-IN" sz="2900" dirty="0" smtClean="0"/>
            </a:br>
            <a:r>
              <a:rPr lang="hi-IN" sz="2900" dirty="0" smtClean="0"/>
              <a:t>कुछ लोग बड़ी जल्दी चिढ़ जाते हैं। यदि चाँद का स्वभाव भी आसानी से चिढ़ जाने का हो तो वह किन बातों से सबसे ज्यादा चिढ़ेगा? चिढ़कर वह उन बातों का क्या जवाब देगा? अपनी कल्पना से चाँद की ओर से दिए गए जवाब लिखो।</a:t>
            </a:r>
            <a:br>
              <a:rPr lang="hi-IN" sz="2900" dirty="0" smtClean="0"/>
            </a:br>
            <a:r>
              <a:rPr lang="hi-IN" sz="2900" dirty="0" smtClean="0"/>
              <a:t>उत्तर-</a:t>
            </a:r>
            <a:br>
              <a:rPr lang="hi-IN" sz="2900" dirty="0" smtClean="0"/>
            </a:br>
            <a:r>
              <a:rPr lang="hi-IN" sz="2900" dirty="0" smtClean="0"/>
              <a:t>यदि चाँद का स्वभाव आसानी से चिढ़ जाने का हो तो वह तिरछे कहे जाने पर जरूर चिढ़ेगा। घटने-बढ़ने की बीमारी की बात सुनकर भी उसे बहुत गुस्सा आएगा। वह चिढ़कर यही जवाब देगा कि वह तिरछा नहीं है और ना ही उसे घटने-बढ़ने की बीमारी है, यह हमारी नजर का फेर है कि वह हमें तिरछा नजर आता है। शायद वह हमें यह भी कहेगा कि अपनी नजर ठीक करवाने के लिए डॉक्टर के पास जाकर चश्मा लगवा लो।</a:t>
            </a:r>
          </a:p>
          <a:p>
            <a:endParaRPr lang="hi-IN" sz="3200" dirty="0"/>
          </a:p>
        </p:txBody>
      </p:sp>
      <p:sp>
        <p:nvSpPr>
          <p:cNvPr id="2049" name="Rectangle 1"/>
          <p:cNvSpPr>
            <a:spLocks noChangeArrowheads="1"/>
          </p:cNvSpPr>
          <p:nvPr/>
        </p:nvSpPr>
        <p:spPr bwMode="auto">
          <a:xfrm>
            <a:off x="0" y="0"/>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3200" dirty="0" smtClean="0">
                <a:solidFill>
                  <a:srgbClr val="FF0000"/>
                </a:solidFill>
              </a:rPr>
              <a:t>पाठ-3</a:t>
            </a:r>
            <a:r>
              <a:rPr lang="en-US" sz="3200" dirty="0" smtClean="0">
                <a:solidFill>
                  <a:srgbClr val="FF0000"/>
                </a:solidFill>
              </a:rPr>
              <a:t>-</a:t>
            </a:r>
            <a:r>
              <a:rPr lang="hi-IN" sz="3200" dirty="0" smtClean="0">
                <a:solidFill>
                  <a:srgbClr val="FF0000"/>
                </a:solidFill>
              </a:rPr>
              <a:t>नादान दोस्त (प्रेमचंद) </a:t>
            </a:r>
            <a:endParaRPr lang="en-US" sz="3200" dirty="0"/>
          </a:p>
        </p:txBody>
      </p:sp>
      <p:sp>
        <p:nvSpPr>
          <p:cNvPr id="3" name="Content Placeholder 2"/>
          <p:cNvSpPr>
            <a:spLocks noGrp="1"/>
          </p:cNvSpPr>
          <p:nvPr>
            <p:ph idx="1"/>
          </p:nvPr>
        </p:nvSpPr>
        <p:spPr>
          <a:xfrm>
            <a:off x="0" y="990600"/>
            <a:ext cx="8153400" cy="5867400"/>
          </a:xfrm>
        </p:spPr>
        <p:txBody>
          <a:bodyPr>
            <a:normAutofit fontScale="25000" lnSpcReduction="20000"/>
          </a:bodyPr>
          <a:lstStyle/>
          <a:p>
            <a:pPr algn="ctr">
              <a:buNone/>
            </a:pPr>
            <a:endParaRPr lang="hi-IN" sz="3000" dirty="0" smtClean="0"/>
          </a:p>
          <a:p>
            <a:r>
              <a:rPr lang="hi-IN" sz="8000" dirty="0" smtClean="0"/>
              <a:t>प्रश्न </a:t>
            </a:r>
            <a:r>
              <a:rPr lang="hi-IN" sz="8000" dirty="0" smtClean="0"/>
              <a:t>2.</a:t>
            </a:r>
            <a:br>
              <a:rPr lang="hi-IN" sz="8000" dirty="0" smtClean="0"/>
            </a:br>
            <a:r>
              <a:rPr lang="hi-IN" sz="8000" dirty="0" smtClean="0"/>
              <a:t>यदि कोई सूरज से गप्पें लगाए तो वह क्या लिखेगा? अपनी कल्पना से गद्य या पद्य में लिखो। इसी तरह की कुछ और गप्पें निम्नलिखित में से किसी एक या दो से करके लिखो-</a:t>
            </a:r>
            <a:br>
              <a:rPr lang="hi-IN" sz="8000" dirty="0" smtClean="0"/>
            </a:br>
            <a:r>
              <a:rPr lang="hi-IN" sz="8000" dirty="0" smtClean="0"/>
              <a:t>पेड़ बिजली का खंभा सड़क पेट्रोल पंप</a:t>
            </a:r>
            <a:br>
              <a:rPr lang="hi-IN" sz="8000" dirty="0" smtClean="0"/>
            </a:br>
            <a:r>
              <a:rPr lang="hi-IN" sz="8000" dirty="0" smtClean="0"/>
              <a:t>उत्तर-</a:t>
            </a:r>
            <a:br>
              <a:rPr lang="hi-IN" sz="8000" dirty="0" smtClean="0"/>
            </a:br>
            <a:r>
              <a:rPr lang="hi-IN" sz="8000" dirty="0" smtClean="0"/>
              <a:t>(क) सूरज से गप्पें-</a:t>
            </a:r>
            <a:br>
              <a:rPr lang="hi-IN" sz="8000" dirty="0" smtClean="0"/>
            </a:br>
            <a:r>
              <a:rPr lang="hi-IN" sz="8000" dirty="0" smtClean="0"/>
              <a:t>अरे सूरज भाई,</a:t>
            </a:r>
            <a:br>
              <a:rPr lang="hi-IN" sz="8000" dirty="0" smtClean="0"/>
            </a:br>
            <a:r>
              <a:rPr lang="hi-IN" sz="8000" dirty="0" smtClean="0"/>
              <a:t>इतने क्यों नाराज हो,</a:t>
            </a:r>
            <a:br>
              <a:rPr lang="hi-IN" sz="8000" dirty="0" smtClean="0"/>
            </a:br>
            <a:r>
              <a:rPr lang="hi-IN" sz="8000" dirty="0" smtClean="0"/>
              <a:t>पता नहीं तुम</a:t>
            </a:r>
            <a:br>
              <a:rPr lang="hi-IN" sz="8000" dirty="0" smtClean="0"/>
            </a:br>
            <a:r>
              <a:rPr lang="hi-IN" sz="8000" dirty="0" smtClean="0"/>
              <a:t>सभी को जलाए जाते हो</a:t>
            </a:r>
            <a:br>
              <a:rPr lang="hi-IN" sz="8000" dirty="0" smtClean="0"/>
            </a:br>
            <a:r>
              <a:rPr lang="hi-IN" sz="8000" dirty="0" smtClean="0"/>
              <a:t>तपाते हो दुनिया को जी भर,</a:t>
            </a:r>
            <a:br>
              <a:rPr lang="hi-IN" sz="8000" dirty="0" smtClean="0"/>
            </a:br>
            <a:r>
              <a:rPr lang="hi-IN" sz="8000" dirty="0" smtClean="0"/>
              <a:t>झुलसा देते हो, पेड़ से गप्पेंऐ!</a:t>
            </a:r>
          </a:p>
          <a:p>
            <a:r>
              <a:rPr lang="hi-IN" sz="8000" dirty="0" smtClean="0"/>
              <a:t>कभी लाल तो कभी सफ़ेद चाँदी से</a:t>
            </a:r>
            <a:br>
              <a:rPr lang="hi-IN" sz="8000" dirty="0" smtClean="0"/>
            </a:br>
            <a:r>
              <a:rPr lang="hi-IN" sz="8000" dirty="0" smtClean="0"/>
              <a:t>नज़र आते हो।</a:t>
            </a:r>
            <a:br>
              <a:rPr lang="hi-IN" sz="8000" dirty="0" smtClean="0"/>
            </a:br>
            <a:r>
              <a:rPr lang="hi-IN" sz="8000" dirty="0" smtClean="0"/>
              <a:t>तुम सदा ऊपर जाने देते हो</a:t>
            </a:r>
            <a:br>
              <a:rPr lang="hi-IN" sz="8000" dirty="0" smtClean="0"/>
            </a:br>
            <a:r>
              <a:rPr lang="hi-IN" sz="8000" dirty="0" smtClean="0"/>
              <a:t>बड़े-बड़े वाहने</a:t>
            </a:r>
            <a:br>
              <a:rPr lang="hi-IN" sz="8000" dirty="0" smtClean="0"/>
            </a:br>
            <a:r>
              <a:rPr lang="hi-IN" sz="8000" dirty="0" smtClean="0"/>
              <a:t>क्या तुम कैसे इतना</a:t>
            </a:r>
            <a:br>
              <a:rPr lang="hi-IN" sz="8000" dirty="0" smtClean="0"/>
            </a:br>
            <a:r>
              <a:rPr lang="hi-IN" sz="8000" dirty="0" smtClean="0"/>
              <a:t>पीड़ा सहते हो?</a:t>
            </a:r>
            <a:endParaRPr lang="hi-IN" sz="80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1210</TotalTime>
  <Words>288</Words>
  <Application>Microsoft Office PowerPoint</Application>
  <PresentationFormat>On-screen Show (4:3)</PresentationFormat>
  <Paragraphs>33</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Slide 1</vt:lpstr>
      <vt:lpstr>Slide 2</vt:lpstr>
      <vt:lpstr>पाठ-4-चाँद से थोड़ी-सी गप्पें(शमशेर बहादुर सिंह) </vt:lpstr>
      <vt:lpstr>पाठ-4-चाँद से थोड़ी-सी गप्पें(शमशेर बहादुर सिंह) </vt:lpstr>
      <vt:lpstr>पाठ-4-चाँद से थोड़ी-सी गप्पें(शमशेर बहादुर सिंह) </vt:lpstr>
      <vt:lpstr>पाठ-4-चाँद से थोड़ी-सी गप्पें(शमशेर बहादुर सिंह) </vt:lpstr>
      <vt:lpstr>पाठ-4-चाँद से थोड़ी-सी गप्पें(शमशेर बहादुर सिंह) </vt:lpstr>
      <vt:lpstr>पाठ-3-नादान दोस्त (प्रेमचंद)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130</cp:revision>
  <dcterms:created xsi:type="dcterms:W3CDTF">2006-08-16T00:00:00Z</dcterms:created>
  <dcterms:modified xsi:type="dcterms:W3CDTF">2020-08-09T17:00:46Z</dcterms:modified>
</cp:coreProperties>
</file>